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94"/>
  </p:notesMasterIdLst>
  <p:handoutMasterIdLst>
    <p:handoutMasterId r:id="rId95"/>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75" r:id="rId19"/>
    <p:sldId id="1310" r:id="rId20"/>
    <p:sldId id="1315" r:id="rId21"/>
    <p:sldId id="1365" r:id="rId22"/>
    <p:sldId id="1372" r:id="rId23"/>
    <p:sldId id="1374" r:id="rId24"/>
    <p:sldId id="1380" r:id="rId25"/>
    <p:sldId id="1387" r:id="rId26"/>
    <p:sldId id="1388" r:id="rId27"/>
    <p:sldId id="1385" r:id="rId28"/>
    <p:sldId id="1386" r:id="rId29"/>
    <p:sldId id="1311" r:id="rId30"/>
    <p:sldId id="1346" r:id="rId31"/>
    <p:sldId id="1312" r:id="rId32"/>
    <p:sldId id="1313" r:id="rId33"/>
    <p:sldId id="1318" r:id="rId34"/>
    <p:sldId id="1317" r:id="rId35"/>
    <p:sldId id="1383" r:id="rId36"/>
    <p:sldId id="1316" r:id="rId37"/>
    <p:sldId id="1393" r:id="rId38"/>
    <p:sldId id="1373" r:id="rId39"/>
    <p:sldId id="1322" r:id="rId40"/>
    <p:sldId id="1366" r:id="rId41"/>
    <p:sldId id="1376" r:id="rId42"/>
    <p:sldId id="1377" r:id="rId43"/>
    <p:sldId id="1371" r:id="rId44"/>
    <p:sldId id="1321" r:id="rId45"/>
    <p:sldId id="1319" r:id="rId46"/>
    <p:sldId id="1392" r:id="rId47"/>
    <p:sldId id="1395" r:id="rId48"/>
    <p:sldId id="1396" r:id="rId49"/>
    <p:sldId id="1394" r:id="rId50"/>
    <p:sldId id="1367" r:id="rId51"/>
    <p:sldId id="1320" r:id="rId52"/>
    <p:sldId id="1329" r:id="rId53"/>
    <p:sldId id="1378" r:id="rId54"/>
    <p:sldId id="1384" r:id="rId55"/>
    <p:sldId id="1391" r:id="rId56"/>
    <p:sldId id="1381" r:id="rId57"/>
    <p:sldId id="1390" r:id="rId58"/>
    <p:sldId id="1389" r:id="rId59"/>
    <p:sldId id="1382" r:id="rId60"/>
    <p:sldId id="1353" r:id="rId61"/>
    <p:sldId id="1369" r:id="rId62"/>
    <p:sldId id="1359" r:id="rId63"/>
    <p:sldId id="1326" r:id="rId64"/>
    <p:sldId id="1328" r:id="rId65"/>
    <p:sldId id="1330" r:id="rId66"/>
    <p:sldId id="1331" r:id="rId67"/>
    <p:sldId id="1332" r:id="rId68"/>
    <p:sldId id="1333" r:id="rId69"/>
    <p:sldId id="1334" r:id="rId70"/>
    <p:sldId id="1336" r:id="rId71"/>
    <p:sldId id="1337" r:id="rId72"/>
    <p:sldId id="1338" r:id="rId73"/>
    <p:sldId id="1339" r:id="rId74"/>
    <p:sldId id="1340" r:id="rId75"/>
    <p:sldId id="1341" r:id="rId76"/>
    <p:sldId id="1342" r:id="rId77"/>
    <p:sldId id="1343" r:id="rId78"/>
    <p:sldId id="1344" r:id="rId79"/>
    <p:sldId id="1345" r:id="rId80"/>
    <p:sldId id="1347" r:id="rId81"/>
    <p:sldId id="1348" r:id="rId82"/>
    <p:sldId id="1349" r:id="rId83"/>
    <p:sldId id="1350" r:id="rId84"/>
    <p:sldId id="1351" r:id="rId85"/>
    <p:sldId id="1352" r:id="rId86"/>
    <p:sldId id="1354" r:id="rId87"/>
    <p:sldId id="1355" r:id="rId88"/>
    <p:sldId id="1356" r:id="rId89"/>
    <p:sldId id="1357" r:id="rId90"/>
    <p:sldId id="1358" r:id="rId91"/>
    <p:sldId id="1360" r:id="rId92"/>
    <p:sldId id="1248" r:id="rId9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Lst>
        </p14:section>
        <p14:section name="Security and Identity" id="{5E3C52FA-00F2-40ED-A3B9-A7611893FF0C}">
          <p14:sldIdLst>
            <p14:sldId id="1374"/>
            <p14:sldId id="1380"/>
            <p14:sldId id="1387"/>
            <p14:sldId id="1388"/>
          </p14:sldIdLst>
        </p14:section>
        <p14:section name="Monitoring and Management" id="{28AA5DD4-0222-4485-8A64-B64A471FEDD1}">
          <p14:sldIdLst>
            <p14:sldId id="1385"/>
            <p14:sldId id="1386"/>
            <p14:sldId id="1311"/>
            <p14:sldId id="1346"/>
            <p14:sldId id="1312"/>
            <p14:sldId id="1313"/>
            <p14:sldId id="1318"/>
            <p14:sldId id="1317"/>
            <p14:sldId id="1383"/>
            <p14:sldId id="1316"/>
            <p14:sldId id="1393"/>
          </p14:sldIdLst>
        </p14:section>
        <p14:section name="Compute" id="{FB7D2959-E17D-4DC7-96EF-027B33C29860}">
          <p14:sldIdLst>
            <p14:sldId id="1373"/>
            <p14:sldId id="1322"/>
            <p14:sldId id="1366"/>
            <p14:sldId id="1376"/>
            <p14:sldId id="1377"/>
          </p14:sldIdLst>
        </p14:section>
        <p14:section name="Networking" id="{1973D467-A781-4391-A2DB-42D93A29276E}">
          <p14:sldIdLst>
            <p14:sldId id="1371"/>
            <p14:sldId id="1321"/>
            <p14:sldId id="1319"/>
            <p14:sldId id="1392"/>
            <p14:sldId id="1395"/>
            <p14:sldId id="1396"/>
            <p14:sldId id="1394"/>
            <p14:sldId id="1367"/>
            <p14:sldId id="1320"/>
            <p14:sldId id="1329"/>
            <p14:sldId id="1378"/>
            <p14:sldId id="1384"/>
            <p14:sldId id="1391"/>
          </p14:sldIdLst>
        </p14:section>
        <p14:section name="Database and Storage" id="{4D623DC5-484B-4FED-915C-02FBBDFAE266}">
          <p14:sldIdLst>
            <p14:sldId id="1381"/>
            <p14:sldId id="1390"/>
          </p14:sldIdLst>
        </p14:section>
        <p14:section name="Development Tools" id="{0F87F8AA-2AA9-4127-B3A7-EEA3EF8D90B4}">
          <p14:sldIdLst>
            <p14:sldId id="1389"/>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88832" autoAdjust="0"/>
  </p:normalViewPr>
  <p:slideViewPr>
    <p:cSldViewPr>
      <p:cViewPr varScale="1">
        <p:scale>
          <a:sx n="89" d="100"/>
          <a:sy n="89" d="100"/>
        </p:scale>
        <p:origin x="33" y="12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90" Type="http://schemas.openxmlformats.org/officeDocument/2006/relationships/slide" Target="slides/slide83.xml"/><Relationship Id="rId95" Type="http://schemas.openxmlformats.org/officeDocument/2006/relationships/handoutMaster" Target="handoutMasters/handout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notesMaster" Target="notesMasters/notesMaster1.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presProps" Target="presProps.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viewProps" Target="view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11/7/2017 12:38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11/7/2017 10:03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2798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03894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32337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7027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8012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46004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2327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9985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01422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55813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1654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36757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28452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23166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39419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71386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3926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098332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172659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9845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210488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43613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387342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1002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530445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60225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94026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https://docs.microsoft.com/en-us/azure/architecture/reference-architectures/hybrid-networking/hub-spoke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768513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690500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806635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361430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665505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2124050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166845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66615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5526536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877713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38680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5463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4271624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4157052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972169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4897995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487844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8590181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0432553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2170425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745562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696143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1506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217729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4465705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021718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307272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771346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350705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9489597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046775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10272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5205908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8272290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19629145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445976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11/7/2017 10:03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11/7/2017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69364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documentation/articles/vpn-gateway-about-vpn-device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mailto:admin@gov.slg044.u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blogs.msdn.microsoft.com/azuregov/2016/08/11/stakeholders-in-the-authorization-to-operate-proces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azure.microsoft.com/en-us/documentation/learning-paths/site-recovery/" TargetMode="External"/><Relationship Id="rId5" Type="http://schemas.openxmlformats.org/officeDocument/2006/relationships/hyperlink" Target="https://docs.microsoft.com/en-us/azure/site-recovery/site-recovery-sql" TargetMode="External"/><Relationship Id="rId4" Type="http://schemas.openxmlformats.org/officeDocument/2006/relationships/hyperlink" Target="https://docs.microsoft.com/en-us/azure/azure-government/documentation-government-services-monitoringandmanagement"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willstg/AzureFoundation/blob/master/Metadata/AF_ARM_AzureSystemRequirements_Working.xlsx"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willstg/AzureFoundation/blob/master/Presentations/SOW_AzureFoundation_Working.docx"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github.com/willstg/AzureFoundation"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8" Type="http://schemas.openxmlformats.org/officeDocument/2006/relationships/hyperlink" Target="http://aka.ms/AzureEntSupport" TargetMode="External"/><Relationship Id="rId13" Type="http://schemas.openxmlformats.org/officeDocument/2006/relationships/hyperlink" Target="http://blog.mikehacker.net/2015/01/18/getting-started-with-powershell-for-azure-government/" TargetMode="External"/><Relationship Id="rId3" Type="http://schemas.openxmlformats.org/officeDocument/2006/relationships/hyperlink" Target="https://ea.azure.com/" TargetMode="External"/><Relationship Id="rId7" Type="http://schemas.openxmlformats.org/officeDocument/2006/relationships/hyperlink" Target="https://manage.windowsazure.us/" TargetMode="External"/><Relationship Id="rId12" Type="http://schemas.openxmlformats.org/officeDocument/2006/relationships/hyperlink" Target="https://blogs.msdn.microsoft.com/azuregov/2016/06/12/managing-azure-government-subscriptions-with-powershell/"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hyperlink" Target="https://manage.windowsazure.com/" TargetMode="External"/><Relationship Id="rId11" Type="http://schemas.openxmlformats.org/officeDocument/2006/relationships/hyperlink" Target="https://azure.microsoft.com/en-us/documentation/government/" TargetMode="External"/><Relationship Id="rId5" Type="http://schemas.openxmlformats.org/officeDocument/2006/relationships/hyperlink" Target="https://account.windowsazure.com/" TargetMode="External"/><Relationship Id="rId10" Type="http://schemas.openxmlformats.org/officeDocument/2006/relationships/hyperlink" Target="https://portal.office.com/" TargetMode="External"/><Relationship Id="rId4" Type="http://schemas.openxmlformats.org/officeDocument/2006/relationships/hyperlink" Target="https://account.windowsazure.us/" TargetMode="External"/><Relationship Id="rId9" Type="http://schemas.openxmlformats.org/officeDocument/2006/relationships/hyperlink" Target="http://aka.ms/azuregovsupport" TargetMode="External"/><Relationship Id="rId14" Type="http://schemas.openxmlformats.org/officeDocument/2006/relationships/hyperlink" Target="https://blogs.msdn.microsoft.com/allthingscontainer/2016/09/28/the-worlds-most-complete-review-of-the-azure-porta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hyperlink" Target="https://blogs.msdn.microsoft.com/azuregov/2016/09/20/how-to-use-storage-explorer-with-microsoft-azure-for-government/"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hyperlink" Target="http://datacenter-tco-tool.azurewebsites.net/home"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hyperlink" Target="https://portal.office.com/Signup?OfferId=B07A1127-DE83-4a6d-9F85-2C104BDAE8B4&amp;dl=ENTERPRISEPACK&amp;culture=en-US&amp;country=US&amp;ali=1" TargetMode="External"/><Relationship Id="rId5" Type="http://schemas.openxmlformats.org/officeDocument/2006/relationships/hyperlink" Target="https://www.yammer.com/msuspartner/#/threads/inGroup?type=in_group&amp;feedId=3145169" TargetMode="External"/><Relationship Id="rId4" Type="http://schemas.openxmlformats.org/officeDocument/2006/relationships/hyperlink" Target="https://www.microsoftpartnerinvestments.com/"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3"/>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3"/>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3"/>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3"/>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3"/>
              </a:rPr>
              <a:t>admin@gov.slg044.us</a:t>
            </a:r>
            <a:r>
              <a:rPr lang="en-US" sz="2000" dirty="0"/>
              <a:t>), limitation of no pass-through authentication.</a:t>
            </a:r>
          </a:p>
          <a:p>
            <a:pPr marL="457200" indent="-457200">
              <a:buFont typeface="+mj-lt"/>
              <a:buAutoNum type="alphaLcParenR"/>
            </a:pPr>
            <a:r>
              <a:rPr lang="en-US" sz="2000" dirty="0"/>
              <a:t>B2B Integrated identities (not available yet):  (admin@slg044.us)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3"/>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3"/>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4"/>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3"/>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8916"/>
          </a:xfrm>
        </p:spPr>
        <p:txBody>
          <a:bodyPr/>
          <a:lstStyle/>
          <a:p>
            <a:r>
              <a:rPr lang="en-US" dirty="0"/>
              <a:t>One (or more) Subscription(s) versus Five Subscriptions</a:t>
            </a:r>
          </a:p>
          <a:p>
            <a:pPr lvl="1"/>
            <a:r>
              <a:rPr lang="en-US" dirty="0"/>
              <a:t>Using one or five or more subscription can be facilitated by modifying the subscription that is associated to VNET.</a:t>
            </a:r>
          </a:p>
          <a:p>
            <a:r>
              <a:rPr lang="en-US" dirty="0"/>
              <a:t>Network Redundancy</a:t>
            </a:r>
          </a:p>
          <a:p>
            <a:r>
              <a:rPr lang="en-US" dirty="0"/>
              <a:t>Site Redundancy</a:t>
            </a:r>
          </a:p>
          <a:p>
            <a:r>
              <a:rPr lang="en-US" dirty="0"/>
              <a:t>Hybrid Clouds (Commercial and Government)</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Alternative Approaches</a:t>
            </a:r>
          </a:p>
        </p:txBody>
      </p:sp>
    </p:spTree>
    <p:extLst>
      <p:ext uri="{BB962C8B-B14F-4D97-AF65-F5344CB8AC3E}">
        <p14:creationId xmlns:p14="http://schemas.microsoft.com/office/powerpoint/2010/main" val="8851745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4401205"/>
          </a:xfrm>
          <a:prstGeom prst="rect">
            <a:avLst/>
          </a:prstGeom>
        </p:spPr>
        <p:txBody>
          <a:bodyPr wrap="square">
            <a:spAutoFit/>
          </a:bodyPr>
          <a:lstStyle/>
          <a:p>
            <a:r>
              <a:rPr lang="en-US" sz="4000" dirty="0"/>
              <a:t>What’s in the AzureFoundation?</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3767" y="147372"/>
            <a:ext cx="9428940" cy="66997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1CCFF-EBC2-4C77-8417-50FB7DB77A0D}"/>
              </a:ext>
            </a:extLst>
          </p:cNvPr>
          <p:cNvSpPr/>
          <p:nvPr/>
        </p:nvSpPr>
        <p:spPr>
          <a:xfrm>
            <a:off x="3109913" y="1235106"/>
            <a:ext cx="6216650" cy="369332"/>
          </a:xfrm>
          <a:prstGeom prst="rect">
            <a:avLst/>
          </a:prstGeom>
        </p:spPr>
        <p:txBody>
          <a:bodyPr>
            <a:spAutoFit/>
          </a:bodyPr>
          <a:lstStyle/>
          <a:p>
            <a:r>
              <a:rPr lang="en-US" dirty="0">
                <a:latin typeface="Calibri" panose="020F0502020204030204" pitchFamily="34" charset="0"/>
                <a:ea typeface="Calibri" panose="020F0502020204030204" pitchFamily="34" charset="0"/>
              </a:rPr>
              <a:t> </a:t>
            </a:r>
          </a:p>
        </p:txBody>
      </p:sp>
      <p:sp>
        <p:nvSpPr>
          <p:cNvPr id="5" name="Title 4">
            <a:extLst>
              <a:ext uri="{FF2B5EF4-FFF2-40B4-BE49-F238E27FC236}">
                <a16:creationId xmlns:a16="http://schemas.microsoft.com/office/drawing/2014/main" id="{CEB214C2-5D7A-4BDC-8BEE-139486C09CFB}"/>
              </a:ext>
            </a:extLst>
          </p:cNvPr>
          <p:cNvSpPr>
            <a:spLocks noGrp="1"/>
          </p:cNvSpPr>
          <p:nvPr>
            <p:ph type="title"/>
          </p:nvPr>
        </p:nvSpPr>
        <p:spPr/>
        <p:txBody>
          <a:bodyPr/>
          <a:lstStyle/>
          <a:p>
            <a:r>
              <a:rPr lang="en-US" dirty="0"/>
              <a:t>Azure Site Recovery</a:t>
            </a:r>
          </a:p>
        </p:txBody>
      </p:sp>
      <p:sp>
        <p:nvSpPr>
          <p:cNvPr id="6" name="Text Placeholder 5">
            <a:extLst>
              <a:ext uri="{FF2B5EF4-FFF2-40B4-BE49-F238E27FC236}">
                <a16:creationId xmlns:a16="http://schemas.microsoft.com/office/drawing/2014/main" id="{0901C659-F7D2-44EF-8688-B97F8B3F4761}"/>
              </a:ext>
            </a:extLst>
          </p:cNvPr>
          <p:cNvSpPr>
            <a:spLocks noGrp="1"/>
          </p:cNvSpPr>
          <p:nvPr>
            <p:ph type="body" sz="quarter" idx="10"/>
          </p:nvPr>
        </p:nvSpPr>
        <p:spPr>
          <a:xfrm>
            <a:off x="274638" y="1212850"/>
            <a:ext cx="11887200" cy="3354765"/>
          </a:xfrm>
        </p:spPr>
        <p:txBody>
          <a:bodyPr/>
          <a:lstStyle/>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majority of these questions are answered in our </a:t>
            </a:r>
            <a:r>
              <a:rPr lang="en-US" sz="1800" u="sng" dirty="0">
                <a:solidFill>
                  <a:srgbClr val="0563C1"/>
                </a:solidFill>
                <a:latin typeface="Calibri" panose="020F0502020204030204" pitchFamily="34" charset="0"/>
                <a:ea typeface="Calibri" panose="020F0502020204030204" pitchFamily="34" charset="0"/>
                <a:hlinkClick r:id="rId3"/>
              </a:rPr>
              <a:t>public documentation</a:t>
            </a:r>
            <a:r>
              <a:rPr lang="en-US" sz="1800" dirty="0">
                <a:solidFill>
                  <a:srgbClr val="505050"/>
                </a:solidFill>
                <a:latin typeface="Calibri" panose="020F0502020204030204" pitchFamily="34" charset="0"/>
                <a:ea typeface="Calibri" panose="020F0502020204030204" pitchFamily="34" charset="0"/>
              </a:rPr>
              <a:t> for Site Recovery with all of the current features and limitations.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You can see the Azure Gov differences at: </a:t>
            </a:r>
            <a:r>
              <a:rPr lang="en-US" sz="1800" u="sng" dirty="0">
                <a:solidFill>
                  <a:srgbClr val="0563C1"/>
                </a:solidFill>
                <a:latin typeface="Calibri" panose="020F0502020204030204" pitchFamily="34" charset="0"/>
                <a:ea typeface="Calibri" panose="020F0502020204030204" pitchFamily="34" charset="0"/>
                <a:hlinkClick r:id="rId4"/>
              </a:rPr>
              <a:t>https://docs.microsoft.com/en-us/azure/azure-government/documentation-government-services-monitoringandmanagement</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documentation does a good job of breaking down how-</a:t>
            </a:r>
            <a:r>
              <a:rPr lang="en-US" sz="1800" dirty="0" err="1">
                <a:solidFill>
                  <a:srgbClr val="505050"/>
                </a:solidFill>
                <a:latin typeface="Calibri" panose="020F0502020204030204" pitchFamily="34" charset="0"/>
                <a:ea typeface="Calibri" panose="020F0502020204030204" pitchFamily="34" charset="0"/>
              </a:rPr>
              <a:t>tos</a:t>
            </a:r>
            <a:r>
              <a:rPr lang="en-US" sz="1800" dirty="0">
                <a:solidFill>
                  <a:srgbClr val="505050"/>
                </a:solidFill>
                <a:latin typeface="Calibri" panose="020F0502020204030204" pitchFamily="34" charset="0"/>
                <a:ea typeface="Calibri" panose="020F0502020204030204" pitchFamily="34" charset="0"/>
              </a:rPr>
              <a:t> by workload like </a:t>
            </a:r>
            <a:r>
              <a:rPr lang="en-US" sz="1800" u="sng" dirty="0">
                <a:solidFill>
                  <a:srgbClr val="0563C1"/>
                </a:solidFill>
                <a:latin typeface="Calibri" panose="020F0502020204030204" pitchFamily="34" charset="0"/>
                <a:ea typeface="Calibri" panose="020F0502020204030204" pitchFamily="34" charset="0"/>
                <a:hlinkClick r:id="rId5"/>
              </a:rPr>
              <a:t>SQL Server</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I’d also check out the Learning Path on ASR: </a:t>
            </a:r>
            <a:r>
              <a:rPr lang="en-US" sz="1800" u="sng" dirty="0">
                <a:solidFill>
                  <a:srgbClr val="0563C1"/>
                </a:solidFill>
                <a:latin typeface="Calibri" panose="020F0502020204030204" pitchFamily="34" charset="0"/>
                <a:ea typeface="Calibri" panose="020F0502020204030204" pitchFamily="34" charset="0"/>
                <a:hlinkClick r:id="rId6"/>
              </a:rPr>
              <a:t>https://azure.microsoft.com/en-us/documentation/learning-paths/site-recovery/</a:t>
            </a:r>
            <a:endParaRPr lang="en-US" sz="1800" dirty="0">
              <a:solidFill>
                <a:srgbClr val="505050"/>
              </a:solidFill>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1226226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2667000" cy="412728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5" name="Picture 4"/>
          <p:cNvPicPr>
            <a:picLocks noChangeAspect="1"/>
          </p:cNvPicPr>
          <p:nvPr/>
        </p:nvPicPr>
        <p:blipFill>
          <a:blip r:embed="rId4"/>
          <a:stretch>
            <a:fillRect/>
          </a:stretch>
        </p:blipFill>
        <p:spPr>
          <a:xfrm>
            <a:off x="3246437" y="759244"/>
            <a:ext cx="8917766" cy="591039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3"/>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3"/>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3"/>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3404009"/>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Hybrid Connectivity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Networking Design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DC7ED7-0EFA-44A2-99E6-7CA92B173EB2}"/>
              </a:ext>
            </a:extLst>
          </p:cNvPr>
          <p:cNvSpPr>
            <a:spLocks noGrp="1"/>
          </p:cNvSpPr>
          <p:nvPr>
            <p:ph type="title"/>
          </p:nvPr>
        </p:nvSpPr>
        <p:spPr/>
        <p:txBody>
          <a:bodyPr/>
          <a:lstStyle/>
          <a:p>
            <a:r>
              <a:rPr lang="en-US" dirty="0"/>
              <a:t>AzureFoundation with One Region</a:t>
            </a:r>
          </a:p>
        </p:txBody>
      </p:sp>
      <p:sp>
        <p:nvSpPr>
          <p:cNvPr id="6" name="Text Placeholder 5">
            <a:extLst>
              <a:ext uri="{FF2B5EF4-FFF2-40B4-BE49-F238E27FC236}">
                <a16:creationId xmlns:a16="http://schemas.microsoft.com/office/drawing/2014/main" id="{02D343D0-0477-4FAA-AAF3-0ECD4BA7D463}"/>
              </a:ext>
            </a:extLst>
          </p:cNvPr>
          <p:cNvSpPr>
            <a:spLocks noGrp="1"/>
          </p:cNvSpPr>
          <p:nvPr>
            <p:ph type="body" sz="quarter" idx="10"/>
          </p:nvPr>
        </p:nvSpPr>
        <p:spPr>
          <a:xfrm>
            <a:off x="274638" y="1212850"/>
            <a:ext cx="5105399" cy="5408612"/>
          </a:xfrm>
        </p:spPr>
        <p:txBody>
          <a:bodyPr/>
          <a:lstStyle/>
          <a:p>
            <a:pPr marL="342900" indent="-342900">
              <a:buFont typeface="Arial" panose="020B0604020202020204" pitchFamily="34" charset="0"/>
              <a:buChar char="•"/>
            </a:pPr>
            <a:r>
              <a:rPr lang="en-US" sz="2000" dirty="0"/>
              <a:t>In this design decision, the AzureFoundation is deploying a single Azure Region (data center) and a Site to Site VPN.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VPN is configured with Active/Active so that the on premise enterprise router can have a redundant connections to the site.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site is allocated a /18 address space, with five VNETs configured in a Hub and Spoke topology.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Workloads are usually deployed in the Spokes of the network with the exception of common services like resilient identity.</a:t>
            </a:r>
          </a:p>
        </p:txBody>
      </p:sp>
      <p:pic>
        <p:nvPicPr>
          <p:cNvPr id="7" name="Picture 6">
            <a:extLst>
              <a:ext uri="{FF2B5EF4-FFF2-40B4-BE49-F238E27FC236}">
                <a16:creationId xmlns:a16="http://schemas.microsoft.com/office/drawing/2014/main" id="{9D955939-F6FD-4B20-BDDB-8E4005E16995}"/>
              </a:ext>
            </a:extLst>
          </p:cNvPr>
          <p:cNvPicPr>
            <a:picLocks noChangeAspect="1"/>
          </p:cNvPicPr>
          <p:nvPr/>
        </p:nvPicPr>
        <p:blipFill>
          <a:blip r:embed="rId3"/>
          <a:stretch>
            <a:fillRect/>
          </a:stretch>
        </p:blipFill>
        <p:spPr>
          <a:xfrm>
            <a:off x="5913437" y="1252376"/>
            <a:ext cx="5471317" cy="5177160"/>
          </a:xfrm>
          <a:prstGeom prst="rect">
            <a:avLst/>
          </a:prstGeom>
        </p:spPr>
      </p:pic>
    </p:spTree>
    <p:extLst>
      <p:ext uri="{BB962C8B-B14F-4D97-AF65-F5344CB8AC3E}">
        <p14:creationId xmlns:p14="http://schemas.microsoft.com/office/powerpoint/2010/main" val="39197562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49E11-86B1-4A09-879D-CC6CB583C137}"/>
              </a:ext>
            </a:extLst>
          </p:cNvPr>
          <p:cNvSpPr>
            <a:spLocks noGrp="1"/>
          </p:cNvSpPr>
          <p:nvPr>
            <p:ph type="title"/>
          </p:nvPr>
        </p:nvSpPr>
        <p:spPr/>
        <p:txBody>
          <a:bodyPr/>
          <a:lstStyle/>
          <a:p>
            <a:r>
              <a:rPr lang="en-US" dirty="0"/>
              <a:t>AzureFoundation with Two Regions</a:t>
            </a:r>
          </a:p>
        </p:txBody>
      </p:sp>
      <p:pic>
        <p:nvPicPr>
          <p:cNvPr id="4" name="Picture 3">
            <a:extLst>
              <a:ext uri="{FF2B5EF4-FFF2-40B4-BE49-F238E27FC236}">
                <a16:creationId xmlns:a16="http://schemas.microsoft.com/office/drawing/2014/main" id="{78CB10A6-FEA2-4958-8A12-D8C23BAF6A45}"/>
              </a:ext>
            </a:extLst>
          </p:cNvPr>
          <p:cNvPicPr>
            <a:picLocks noChangeAspect="1"/>
          </p:cNvPicPr>
          <p:nvPr/>
        </p:nvPicPr>
        <p:blipFill>
          <a:blip r:embed="rId3"/>
          <a:stretch>
            <a:fillRect/>
          </a:stretch>
        </p:blipFill>
        <p:spPr>
          <a:xfrm>
            <a:off x="6142037" y="1225194"/>
            <a:ext cx="5406778" cy="5367960"/>
          </a:xfrm>
          <a:prstGeom prst="rect">
            <a:avLst/>
          </a:prstGeom>
        </p:spPr>
      </p:pic>
      <p:sp>
        <p:nvSpPr>
          <p:cNvPr id="3" name="Text Placeholder 2">
            <a:extLst>
              <a:ext uri="{FF2B5EF4-FFF2-40B4-BE49-F238E27FC236}">
                <a16:creationId xmlns:a16="http://schemas.microsoft.com/office/drawing/2014/main" id="{4175BE18-6366-4D6B-9CC7-023348C10A63}"/>
              </a:ext>
            </a:extLst>
          </p:cNvPr>
          <p:cNvSpPr>
            <a:spLocks noGrp="1"/>
          </p:cNvSpPr>
          <p:nvPr>
            <p:ph type="body" sz="quarter" idx="10"/>
          </p:nvPr>
        </p:nvSpPr>
        <p:spPr>
          <a:xfrm>
            <a:off x="274638" y="1212850"/>
            <a:ext cx="4648199" cy="2862322"/>
          </a:xfrm>
        </p:spPr>
        <p:txBody>
          <a:bodyPr/>
          <a:lstStyle/>
          <a:p>
            <a:pPr marL="342900" indent="-342900">
              <a:buFont typeface="Arial" panose="020B0604020202020204" pitchFamily="34" charset="0"/>
              <a:buChar char="•"/>
            </a:pPr>
            <a:r>
              <a:rPr lang="en-US" sz="2000" dirty="0"/>
              <a:t>With two regions, Site 1 and Site 2, the ability to have a georedundant cloud is enabled. </a:t>
            </a:r>
          </a:p>
          <a:p>
            <a:pPr marL="342900" indent="-342900">
              <a:buFont typeface="Arial" panose="020B0604020202020204" pitchFamily="34" charset="0"/>
              <a:buChar char="•"/>
            </a:pPr>
            <a:r>
              <a:rPr lang="en-US" sz="2000" dirty="0"/>
              <a:t>Site 1 and Site 2 are interconnected with a Vnet2Vnet connection.</a:t>
            </a:r>
          </a:p>
          <a:p>
            <a:pPr marL="342900" indent="-342900">
              <a:buFont typeface="Arial" panose="020B0604020202020204" pitchFamily="34" charset="0"/>
              <a:buChar char="•"/>
            </a:pPr>
            <a:r>
              <a:rPr lang="en-US" sz="2000" dirty="0"/>
              <a:t>The use of two connections per VPN allows for an Active/Active VPN tunnel for availability.</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382672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111F-5E6F-445D-8FDD-B3271199E84D}"/>
              </a:ext>
            </a:extLst>
          </p:cNvPr>
          <p:cNvSpPr>
            <a:spLocks noGrp="1"/>
          </p:cNvSpPr>
          <p:nvPr>
            <p:ph type="title"/>
          </p:nvPr>
        </p:nvSpPr>
        <p:spPr/>
        <p:txBody>
          <a:bodyPr/>
          <a:lstStyle/>
          <a:p>
            <a:r>
              <a:rPr lang="en-US" dirty="0"/>
              <a:t>AzureFoundation with Four Regions</a:t>
            </a:r>
          </a:p>
        </p:txBody>
      </p:sp>
      <p:sp>
        <p:nvSpPr>
          <p:cNvPr id="3" name="Text Placeholder 2">
            <a:extLst>
              <a:ext uri="{FF2B5EF4-FFF2-40B4-BE49-F238E27FC236}">
                <a16:creationId xmlns:a16="http://schemas.microsoft.com/office/drawing/2014/main" id="{6641A226-DC63-47E9-94D6-8A0B93EABB94}"/>
              </a:ext>
            </a:extLst>
          </p:cNvPr>
          <p:cNvSpPr>
            <a:spLocks noGrp="1"/>
          </p:cNvSpPr>
          <p:nvPr>
            <p:ph type="body" sz="quarter" idx="10"/>
          </p:nvPr>
        </p:nvSpPr>
        <p:spPr>
          <a:xfrm>
            <a:off x="274638" y="1212850"/>
            <a:ext cx="3047999" cy="4955203"/>
          </a:xfrm>
        </p:spPr>
        <p:txBody>
          <a:bodyPr/>
          <a:lstStyle/>
          <a:p>
            <a:pPr marL="342900" indent="-342900">
              <a:buFont typeface="Arial" panose="020B0604020202020204" pitchFamily="34" charset="0"/>
              <a:buChar char="•"/>
            </a:pPr>
            <a:r>
              <a:rPr lang="en-US" sz="2000" dirty="0"/>
              <a:t>With the other two regions added, the ability to have a regional pair in a community cloud, like the Azure Government community cloud is enabled.</a:t>
            </a:r>
          </a:p>
          <a:p>
            <a:pPr marL="342900" indent="-342900">
              <a:buFont typeface="Arial" panose="020B0604020202020204" pitchFamily="34" charset="0"/>
              <a:buChar char="•"/>
            </a:pPr>
            <a:r>
              <a:rPr lang="en-US" sz="2000" dirty="0"/>
              <a:t>A Site2Site between the clouds is optional to integrate components as required.  For example identity (Domain controller synchronization)</a:t>
            </a:r>
          </a:p>
        </p:txBody>
      </p:sp>
      <p:pic>
        <p:nvPicPr>
          <p:cNvPr id="4" name="Picture 3">
            <a:extLst>
              <a:ext uri="{FF2B5EF4-FFF2-40B4-BE49-F238E27FC236}">
                <a16:creationId xmlns:a16="http://schemas.microsoft.com/office/drawing/2014/main" id="{5343605B-C3A0-46F5-A976-1E2F5337BBA5}"/>
              </a:ext>
            </a:extLst>
          </p:cNvPr>
          <p:cNvPicPr>
            <a:picLocks noChangeAspect="1"/>
          </p:cNvPicPr>
          <p:nvPr/>
        </p:nvPicPr>
        <p:blipFill>
          <a:blip r:embed="rId3"/>
          <a:stretch>
            <a:fillRect/>
          </a:stretch>
        </p:blipFill>
        <p:spPr>
          <a:xfrm>
            <a:off x="3627437" y="1058862"/>
            <a:ext cx="8618915" cy="5546010"/>
          </a:xfrm>
          <a:prstGeom prst="rect">
            <a:avLst/>
          </a:prstGeom>
        </p:spPr>
      </p:pic>
    </p:spTree>
    <p:extLst>
      <p:ext uri="{BB962C8B-B14F-4D97-AF65-F5344CB8AC3E}">
        <p14:creationId xmlns:p14="http://schemas.microsoft.com/office/powerpoint/2010/main" val="19770038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1AF8-BDAB-47B3-9E22-976699D649B8}"/>
              </a:ext>
            </a:extLst>
          </p:cNvPr>
          <p:cNvSpPr>
            <a:spLocks noGrp="1"/>
          </p:cNvSpPr>
          <p:nvPr>
            <p:ph type="title"/>
          </p:nvPr>
        </p:nvSpPr>
        <p:spPr/>
        <p:txBody>
          <a:bodyPr/>
          <a:lstStyle/>
          <a:p>
            <a:r>
              <a:rPr lang="en-US" dirty="0"/>
              <a:t>AzureFoundation with Redundancy</a:t>
            </a:r>
          </a:p>
        </p:txBody>
      </p:sp>
      <p:sp>
        <p:nvSpPr>
          <p:cNvPr id="3" name="Text Placeholder 2">
            <a:extLst>
              <a:ext uri="{FF2B5EF4-FFF2-40B4-BE49-F238E27FC236}">
                <a16:creationId xmlns:a16="http://schemas.microsoft.com/office/drawing/2014/main" id="{745DA949-CB88-4590-8797-70555276DA8E}"/>
              </a:ext>
            </a:extLst>
          </p:cNvPr>
          <p:cNvSpPr>
            <a:spLocks noGrp="1"/>
          </p:cNvSpPr>
          <p:nvPr>
            <p:ph type="body" sz="quarter" idx="10"/>
          </p:nvPr>
        </p:nvSpPr>
        <p:spPr>
          <a:xfrm>
            <a:off x="274638" y="1212850"/>
            <a:ext cx="2723409" cy="3631763"/>
          </a:xfrm>
        </p:spPr>
        <p:txBody>
          <a:bodyPr/>
          <a:lstStyle/>
          <a:p>
            <a:pPr marL="342900" indent="-342900">
              <a:buFont typeface="Arial" panose="020B0604020202020204" pitchFamily="34" charset="0"/>
              <a:buChar char="•"/>
            </a:pPr>
            <a:r>
              <a:rPr lang="en-US" sz="2000" dirty="0"/>
              <a:t>Adding a second on premise location and router will enable site redundancy on the customers network.</a:t>
            </a:r>
          </a:p>
          <a:p>
            <a:pPr marL="342900" indent="-342900">
              <a:buFont typeface="Arial" panose="020B0604020202020204" pitchFamily="34" charset="0"/>
              <a:buChar char="•"/>
            </a:pPr>
            <a:r>
              <a:rPr lang="en-US" sz="2000" dirty="0"/>
              <a:t>Single tunnel failures will be tolerated by dynamic routing technology.</a:t>
            </a:r>
          </a:p>
          <a:p>
            <a:pPr marL="342900" indent="-34290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380AE3B1-C26B-43F3-B1A4-6F9F8FDD5B53}"/>
              </a:ext>
            </a:extLst>
          </p:cNvPr>
          <p:cNvPicPr>
            <a:picLocks noChangeAspect="1"/>
          </p:cNvPicPr>
          <p:nvPr/>
        </p:nvPicPr>
        <p:blipFill>
          <a:blip r:embed="rId3"/>
          <a:stretch>
            <a:fillRect/>
          </a:stretch>
        </p:blipFill>
        <p:spPr>
          <a:xfrm>
            <a:off x="3094037" y="1058862"/>
            <a:ext cx="8974176" cy="5774610"/>
          </a:xfrm>
          <a:prstGeom prst="rect">
            <a:avLst/>
          </a:prstGeom>
        </p:spPr>
      </p:pic>
    </p:spTree>
    <p:extLst>
      <p:ext uri="{BB962C8B-B14F-4D97-AF65-F5344CB8AC3E}">
        <p14:creationId xmlns:p14="http://schemas.microsoft.com/office/powerpoint/2010/main" val="10838426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 Resiliency </a:t>
            </a:r>
          </a:p>
        </p:txBody>
      </p:sp>
      <p:sp>
        <p:nvSpPr>
          <p:cNvPr id="3" name="Text Placeholder 2"/>
          <p:cNvSpPr>
            <a:spLocks noGrp="1"/>
          </p:cNvSpPr>
          <p:nvPr>
            <p:ph type="body" sz="quarter" idx="10"/>
          </p:nvPr>
        </p:nvSpPr>
        <p:spPr>
          <a:xfrm>
            <a:off x="274639" y="1177453"/>
            <a:ext cx="5486399" cy="2431435"/>
          </a:xfrm>
        </p:spPr>
        <p:txBody>
          <a:bodyPr/>
          <a:lstStyle/>
          <a:p>
            <a:pPr marL="457200" lvl="0" indent="-457200">
              <a:buFont typeface="+mj-lt"/>
              <a:buAutoNum type="alphaUcPeriod"/>
            </a:pPr>
            <a:r>
              <a:rPr lang="en-US" sz="2000" dirty="0"/>
              <a:t>Single VPN to each of the Four Sites, in a Hub and Spoke model within the Site.</a:t>
            </a:r>
          </a:p>
          <a:p>
            <a:pPr marL="457200" lvl="0" indent="-457200">
              <a:buFont typeface="+mj-lt"/>
              <a:buAutoNum type="alphaUcPeriod"/>
            </a:pPr>
            <a:r>
              <a:rPr lang="en-US" sz="2000" dirty="0"/>
              <a:t>ExpressRoute Peering from Single Peering Location, with VPN failover to each Site</a:t>
            </a:r>
          </a:p>
          <a:p>
            <a:pPr marL="457200" lvl="0" indent="-457200">
              <a:buFont typeface="+mj-lt"/>
              <a:buAutoNum type="alphaUcPeriod"/>
            </a:pPr>
            <a:r>
              <a:rPr lang="en-US" sz="2000" dirty="0"/>
              <a:t>ExpressRoute Peering from Multiple  peering locations, with Active/Active VPN to each Site and multiple sources.</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197032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292662"/>
          </a:xfrm>
        </p:spPr>
        <p:txBody>
          <a:bodyPr/>
          <a:lstStyle/>
          <a:p>
            <a:r>
              <a:rPr lang="en-US" dirty="0"/>
              <a:t>Manage access to Storage Accounts using KeyVault</a:t>
            </a:r>
          </a:p>
          <a:p>
            <a:endParaRPr lang="en-US" dirty="0"/>
          </a:p>
        </p:txBody>
      </p:sp>
      <p:sp>
        <p:nvSpPr>
          <p:cNvPr id="3" name="Title 2"/>
          <p:cNvSpPr>
            <a:spLocks noGrp="1"/>
          </p:cNvSpPr>
          <p:nvPr>
            <p:ph type="title"/>
          </p:nvPr>
        </p:nvSpPr>
        <p:spPr/>
        <p:txBody>
          <a:bodyPr/>
          <a:lstStyle/>
          <a:p>
            <a:r>
              <a:rPr lang="en-US" dirty="0"/>
              <a:t>KeyVault Integrated Storage</a:t>
            </a: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3"/>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6614118"/>
          </a:xfrm>
        </p:spPr>
        <p:txBody>
          <a:bodyPr/>
          <a:lstStyle/>
          <a:p>
            <a:pPr marL="571500" indent="-571500">
              <a:buFont typeface="Arial" panose="020B0604020202020204" pitchFamily="34" charset="0"/>
              <a:buChar char="•"/>
            </a:pPr>
            <a:r>
              <a:rPr lang="en-US" sz="1800" dirty="0" err="1"/>
              <a:t>Goto</a:t>
            </a:r>
            <a:r>
              <a:rPr lang="en-US" sz="1800" dirty="0"/>
              <a:t> </a:t>
            </a:r>
            <a:r>
              <a:rPr lang="en-US" sz="1800" dirty="0">
                <a:hlinkClick r:id="rId3"/>
              </a:rPr>
              <a:t>https://github.com/willstg/AzureFoundation</a:t>
            </a:r>
            <a:r>
              <a:rPr lang="en-US" sz="18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1800" dirty="0"/>
              <a:t>Start from Left to Right, one of the first tabs outlines the interview process</a:t>
            </a:r>
          </a:p>
          <a:p>
            <a:pPr marL="571500" indent="-571500">
              <a:buFont typeface="Arial" panose="020B0604020202020204" pitchFamily="34" charset="0"/>
              <a:buChar char="•"/>
            </a:pPr>
            <a:r>
              <a:rPr lang="en-US" sz="18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171450">
              <a:buFont typeface="Wingdings" panose="05000000000000000000" pitchFamily="2" charset="2"/>
              <a:buChar char="q"/>
            </a:pPr>
            <a:endParaRPr lang="en-US" sz="100" dirty="0"/>
          </a:p>
          <a:p>
            <a:pPr marL="1257300" lvl="4" indent="-571500">
              <a:buFont typeface="Courier New" panose="02070309020205020404" pitchFamily="49" charset="0"/>
              <a:buChar char="o"/>
            </a:pPr>
            <a:r>
              <a:rPr lang="en-US" sz="1600" dirty="0"/>
              <a:t>Is it a centralized or decentralized model?</a:t>
            </a:r>
          </a:p>
          <a:p>
            <a:pPr marL="1257300" lvl="4" indent="-571500">
              <a:buFont typeface="Courier New" panose="02070309020205020404" pitchFamily="49" charset="0"/>
              <a:buChar char="o"/>
            </a:pPr>
            <a:r>
              <a:rPr lang="en-US" sz="1600" dirty="0"/>
              <a:t>Do agencies/departments have their own procurement powers?</a:t>
            </a:r>
          </a:p>
          <a:p>
            <a:pPr marL="1257300" lvl="4" indent="-571500">
              <a:buFont typeface="Courier New" panose="02070309020205020404" pitchFamily="49" charset="0"/>
              <a:buChar char="o"/>
            </a:pPr>
            <a:r>
              <a:rPr lang="en-US" sz="1600" dirty="0"/>
              <a:t>Do they outsource or is all work done in-house?</a:t>
            </a:r>
          </a:p>
          <a:p>
            <a:pPr marL="1257300" lvl="4" indent="-571500">
              <a:buFont typeface="Courier New" panose="02070309020205020404" pitchFamily="49" charset="0"/>
              <a:buChar char="o"/>
            </a:pPr>
            <a:r>
              <a:rPr lang="en-US" sz="1600" dirty="0"/>
              <a:t>Are their agency/department resources shared or separated?</a:t>
            </a:r>
          </a:p>
          <a:p>
            <a:pPr marL="1257300" lvl="4" indent="-571500">
              <a:buFont typeface="Courier New" panose="02070309020205020404" pitchFamily="49" charset="0"/>
              <a:buChar char="o"/>
            </a:pPr>
            <a:r>
              <a:rPr lang="en-US" sz="1600" dirty="0"/>
              <a:t>Do they need special security around the shared/separated resources?</a:t>
            </a:r>
          </a:p>
          <a:p>
            <a:pPr marL="571500" lvl="1" indent="-571500">
              <a:buFont typeface="Arial" panose="020B0604020202020204" pitchFamily="34" charset="0"/>
              <a:buChar char="•"/>
            </a:pPr>
            <a:endParaRPr lang="en-US" sz="100" dirty="0"/>
          </a:p>
          <a:p>
            <a:pPr marL="571500" indent="-571500">
              <a:buFont typeface="Arial" panose="020B0604020202020204" pitchFamily="34" charset="0"/>
              <a:buChar char="•"/>
            </a:pPr>
            <a:r>
              <a:rPr lang="en-US" sz="1800" dirty="0"/>
              <a:t>Subscription Naming Conventions could be no changes, or customized.  Option to have less subscriptions.</a:t>
            </a:r>
          </a:p>
          <a:p>
            <a:pPr marL="571500" indent="-571500">
              <a:buFont typeface="Arial" panose="020B0604020202020204" pitchFamily="34" charset="0"/>
              <a:buChar char="•"/>
            </a:pPr>
            <a:r>
              <a:rPr lang="en-US" sz="18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18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1800" dirty="0"/>
              <a:t>Introduce ExpressRoute and the path to integrate with </a:t>
            </a:r>
            <a:r>
              <a:rPr lang="en-US" sz="1800" dirty="0" err="1"/>
              <a:t>IPSec</a:t>
            </a:r>
            <a:r>
              <a:rPr lang="en-US" sz="1800" dirty="0"/>
              <a:t> VPNs (Dynamic or Static routing).</a:t>
            </a:r>
          </a:p>
          <a:p>
            <a:pPr marL="571500" indent="-571500">
              <a:buFont typeface="Arial" panose="020B0604020202020204" pitchFamily="34" charset="0"/>
              <a:buChar char="•"/>
            </a:pPr>
            <a:r>
              <a:rPr lang="en-US" sz="1800" dirty="0"/>
              <a:t>Local Networks, IP space that will be accessible from Azure’s private connections.</a:t>
            </a:r>
          </a:p>
          <a:p>
            <a:pPr marL="571500" indent="-571500">
              <a:buFont typeface="Arial" panose="020B0604020202020204" pitchFamily="34" charset="0"/>
              <a:buChar char="•"/>
            </a:pPr>
            <a:r>
              <a:rPr lang="en-US" sz="1800" dirty="0"/>
              <a:t> 	</a:t>
            </a:r>
          </a:p>
          <a:p>
            <a:pPr marL="571500" indent="-571500">
              <a:buFont typeface="Arial" panose="020B0604020202020204" pitchFamily="34" charset="0"/>
              <a:buChar char="•"/>
            </a:pPr>
            <a:endParaRPr lang="en-US" sz="1800" dirty="0"/>
          </a:p>
          <a:p>
            <a:pPr marL="571500" indent="-571500">
              <a:buFont typeface="Arial" panose="020B0604020202020204" pitchFamily="34" charset="0"/>
              <a:buChar char="•"/>
            </a:pPr>
            <a:endParaRPr lang="en-US" sz="18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3"/>
              </a:rPr>
              <a:t>https://github.com/willstg/AzureFoundation</a:t>
            </a:r>
            <a:endParaRPr lang="en-US" dirty="0"/>
          </a:p>
        </p:txBody>
      </p:sp>
      <p:pic>
        <p:nvPicPr>
          <p:cNvPr id="3" name="Picture 2"/>
          <p:cNvPicPr>
            <a:picLocks noChangeAspect="1"/>
          </p:cNvPicPr>
          <p:nvPr/>
        </p:nvPicPr>
        <p:blipFill>
          <a:blip r:embed="rId4"/>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3"/>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3"/>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3"/>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3"/>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3"/>
            </a:endParaRPr>
          </a:p>
          <a:p>
            <a:pPr marL="342900" indent="-342900">
              <a:buFont typeface="Arial" panose="020B0604020202020204" pitchFamily="34" charset="0"/>
              <a:buChar char="•"/>
            </a:pPr>
            <a:r>
              <a:rPr lang="en-US" sz="2000" dirty="0">
                <a:hlinkClick r:id="rId3"/>
              </a:rPr>
              <a:t>Standard SOW</a:t>
            </a:r>
            <a:r>
              <a:rPr lang="en-US" sz="2000" dirty="0"/>
              <a:t> </a:t>
            </a:r>
          </a:p>
          <a:p>
            <a:pPr marL="342900" indent="-342900">
              <a:buFont typeface="Arial" panose="020B0604020202020204" pitchFamily="34" charset="0"/>
              <a:buChar char="•"/>
            </a:pPr>
            <a:r>
              <a:rPr lang="en-US" sz="2000" dirty="0">
                <a:hlinkClick r:id="rId4"/>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5"/>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3"/>
              </a:rPr>
              <a:t>https://ea.azure.com</a:t>
            </a:r>
            <a:endParaRPr lang="en-US" sz="2000" dirty="0"/>
          </a:p>
          <a:p>
            <a:r>
              <a:rPr lang="en-US" sz="2000" dirty="0"/>
              <a:t>MAG Account Portal:  </a:t>
            </a:r>
            <a:r>
              <a:rPr lang="en-US" sz="2000" dirty="0">
                <a:hlinkClick r:id="rId4"/>
              </a:rPr>
              <a:t>https://account.windowsazure.us</a:t>
            </a:r>
            <a:endParaRPr lang="en-US" sz="2000" dirty="0"/>
          </a:p>
          <a:p>
            <a:r>
              <a:rPr lang="en-US" sz="2000" dirty="0"/>
              <a:t>MAC Account Portal:  </a:t>
            </a:r>
            <a:r>
              <a:rPr lang="en-US" sz="2000" dirty="0">
                <a:hlinkClick r:id="rId5"/>
              </a:rPr>
              <a:t>https://account.windowsazure.com</a:t>
            </a:r>
            <a:endParaRPr lang="en-US" sz="2000" dirty="0"/>
          </a:p>
          <a:p>
            <a:r>
              <a:rPr lang="en-US" sz="2000" dirty="0"/>
              <a:t>MAC Azure Management:  </a:t>
            </a:r>
            <a:r>
              <a:rPr lang="en-US" sz="2000" dirty="0">
                <a:hlinkClick r:id="rId6"/>
              </a:rPr>
              <a:t>https://manage.windowsazure.com</a:t>
            </a:r>
            <a:endParaRPr lang="en-US" sz="2000" dirty="0"/>
          </a:p>
          <a:p>
            <a:r>
              <a:rPr lang="en-US" sz="2000" dirty="0"/>
              <a:t>MAG Azure Management:  </a:t>
            </a:r>
            <a:r>
              <a:rPr lang="en-US" sz="2000" dirty="0">
                <a:hlinkClick r:id="rId7"/>
              </a:rPr>
              <a:t>https://manage.windowsazure.us</a:t>
            </a:r>
            <a:endParaRPr lang="en-US" sz="2000" dirty="0"/>
          </a:p>
          <a:p>
            <a:r>
              <a:rPr lang="en-US" sz="2000" dirty="0"/>
              <a:t>MAC Support:  </a:t>
            </a:r>
            <a:r>
              <a:rPr lang="en-US" sz="2000" dirty="0">
                <a:hlinkClick r:id="rId8"/>
              </a:rPr>
              <a:t>http://aka.ms/AzureEntSupport</a:t>
            </a:r>
            <a:endParaRPr lang="en-US" sz="2000" dirty="0"/>
          </a:p>
          <a:p>
            <a:r>
              <a:rPr lang="en-US" sz="2000" dirty="0"/>
              <a:t>MAG Support: </a:t>
            </a:r>
            <a:r>
              <a:rPr lang="en-US" sz="2000" u="sng" dirty="0">
                <a:hlinkClick r:id="rId9"/>
              </a:rPr>
              <a:t>http://aka.ms/azuregovsupport</a:t>
            </a:r>
            <a:endParaRPr lang="en-US" sz="2000" u="sng" dirty="0"/>
          </a:p>
          <a:p>
            <a:r>
              <a:rPr lang="en-US" sz="2000" dirty="0"/>
              <a:t>Office Portal:  </a:t>
            </a:r>
            <a:r>
              <a:rPr lang="en-US" sz="2000" dirty="0">
                <a:hlinkClick r:id="rId10"/>
              </a:rPr>
              <a:t>https://portal.office.com</a:t>
            </a:r>
            <a:endParaRPr lang="en-US" sz="2000" dirty="0"/>
          </a:p>
          <a:p>
            <a:r>
              <a:rPr lang="en-US" sz="2000" dirty="0">
                <a:hlinkClick r:id="rId11"/>
              </a:rPr>
              <a:t>Azure Government Documentation</a:t>
            </a:r>
            <a:endParaRPr lang="en-US" sz="2000" dirty="0"/>
          </a:p>
          <a:p>
            <a:r>
              <a:rPr lang="en-US" sz="2000" dirty="0"/>
              <a:t>Managing Azure Subscriptions with PowerShell </a:t>
            </a:r>
            <a:r>
              <a:rPr lang="en-US" sz="2000" dirty="0">
                <a:hlinkClick r:id="rId12"/>
              </a:rPr>
              <a:t>here</a:t>
            </a:r>
            <a:r>
              <a:rPr lang="en-US" sz="2000" dirty="0"/>
              <a:t> has some additional discussion</a:t>
            </a:r>
          </a:p>
          <a:p>
            <a:r>
              <a:rPr lang="en-US" sz="2000" dirty="0"/>
              <a:t>Getting Started with Azure PowerShell for Azure Government blog </a:t>
            </a:r>
            <a:r>
              <a:rPr lang="en-US" sz="2000" dirty="0">
                <a:hlinkClick r:id="rId13"/>
              </a:rPr>
              <a:t>here</a:t>
            </a:r>
            <a:r>
              <a:rPr lang="en-US" sz="2000" dirty="0"/>
              <a:t>. </a:t>
            </a:r>
          </a:p>
          <a:p>
            <a:r>
              <a:rPr lang="en-US" sz="2000" dirty="0"/>
              <a:t>Review of the Azure Portal </a:t>
            </a:r>
            <a:r>
              <a:rPr lang="en-US" sz="2000" dirty="0">
                <a:hlinkClick r:id="rId14"/>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3"/>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3"/>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3"/>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3"/>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3"/>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3"/>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3"/>
              </a:rPr>
              <a:t>Total Cost of Ownership Tool</a:t>
            </a:r>
            <a:endParaRPr lang="en-US" dirty="0"/>
          </a:p>
          <a:p>
            <a:r>
              <a:rPr lang="en-US" dirty="0">
                <a:hlinkClick r:id="rId4"/>
              </a:rPr>
              <a:t>Partner Investment Engine (PIE) </a:t>
            </a:r>
            <a:endParaRPr lang="en-US" dirty="0"/>
          </a:p>
          <a:p>
            <a:r>
              <a:rPr lang="en-US" dirty="0">
                <a:hlinkClick r:id="rId5"/>
              </a:rPr>
              <a:t>Yammer Group for Partners</a:t>
            </a:r>
            <a:endParaRPr lang="en-US" dirty="0"/>
          </a:p>
          <a:p>
            <a:r>
              <a:rPr lang="en-US" dirty="0">
                <a:hlinkClick r:id="rId6"/>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4.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1f65bb1f-ea05-496a-8d40-636bcb76c6ea"/>
    <ds:schemaRef ds:uri="http://www.w3.org/XML/1998/namespace"/>
    <ds:schemaRef ds:uri="c0a86418-2b64-471f-9481-49bf08eb0dd7"/>
    <ds:schemaRef ds:uri="http://purl.org/dc/elements/1.1/"/>
    <ds:schemaRef ds:uri="http://schemas.microsoft.com/sharepoint/v3"/>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8DBF57AF-D0DD-4DD1-AAB5-5D0E2DF9FBA5}">
  <ds:schemaRefs>
    <ds:schemaRef ds:uri="office.server.policy"/>
  </ds:schemaRefs>
</ds:datastoreItem>
</file>

<file path=customXml/itemProps4.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39858</TotalTime>
  <Words>7370</Words>
  <Application>Microsoft Office PowerPoint</Application>
  <PresentationFormat>Custom</PresentationFormat>
  <Paragraphs>869</Paragraphs>
  <Slides>86</Slides>
  <Notes>86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86</vt:i4>
      </vt:variant>
    </vt:vector>
  </HeadingPairs>
  <TitlesOfParts>
    <vt:vector size="98"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Problem Statement</vt:lpstr>
      <vt:lpstr>Value Proposition</vt:lpstr>
      <vt:lpstr>Not All Clouds Are Created Equal*</vt:lpstr>
      <vt:lpstr>Commercial and Government Cloud Integration</vt:lpstr>
      <vt:lpstr>Azure Commercial and Sovereign Clouds</vt:lpstr>
      <vt:lpstr>Commercial and Government</vt:lpstr>
      <vt:lpstr>Prerequisites and Checklist</vt:lpstr>
      <vt:lpstr>AzureFoundation Checklist</vt:lpstr>
      <vt:lpstr>The AzureFoundation Modules</vt:lpstr>
      <vt:lpstr>Technology Used in AzureFoundation</vt:lpstr>
      <vt:lpstr>Modules</vt:lpstr>
      <vt:lpstr>Security and Identity</vt:lpstr>
      <vt:lpstr>Azure Active Directory with a Sovereign Cloud</vt:lpstr>
      <vt:lpstr>MAG Domain Masking Options</vt:lpstr>
      <vt:lpstr>Identity Overview in the MAG</vt:lpstr>
      <vt:lpstr>Monitoring and Management</vt:lpstr>
      <vt:lpstr>PowerPoint Presentation</vt:lpstr>
      <vt:lpstr>Common Issues and Limitations</vt:lpstr>
      <vt:lpstr>Stakeholder Personas</vt:lpstr>
      <vt:lpstr>Important Information about Account Owners</vt:lpstr>
      <vt:lpstr>Financial Reporting for Enterprise Enrollment</vt:lpstr>
      <vt:lpstr>Financial Setup Using Departments</vt:lpstr>
      <vt:lpstr>Pattern Overview Per Department</vt:lpstr>
      <vt:lpstr>Alternative Approaches</vt:lpstr>
      <vt:lpstr>PowerPoint Presentation</vt:lpstr>
      <vt:lpstr>Azure Site Recovery</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Hybrid Networking Design</vt:lpstr>
      <vt:lpstr>AzureFoundation with One Region</vt:lpstr>
      <vt:lpstr>AzureFoundation with Two Regions</vt:lpstr>
      <vt:lpstr>AzureFoundation with Four Regions</vt:lpstr>
      <vt:lpstr>AzureFoundation with Redundancy</vt:lpstr>
      <vt:lpstr>Hybrid Network Integration</vt:lpstr>
      <vt:lpstr>Azure Built In Security</vt:lpstr>
      <vt:lpstr>AzureFoundation VNET Design </vt:lpstr>
      <vt:lpstr>AzureFoundation Virtual Network Appliances</vt:lpstr>
      <vt:lpstr>Why /16 versus /25</vt:lpstr>
      <vt:lpstr>WAN Resiliency </vt:lpstr>
      <vt:lpstr>Databases and Storage</vt:lpstr>
      <vt:lpstr>KeyVault Integrated Storage</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118</cp:revision>
  <dcterms:created xsi:type="dcterms:W3CDTF">2016-11-09T01:21:01Z</dcterms:created>
  <dcterms:modified xsi:type="dcterms:W3CDTF">2017-11-07T19:38:25Z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willst@microsoft.com</vt:lpwstr>
  </property>
  <property fmtid="{D5CDD505-2E9C-101B-9397-08002B2CF9AE}" pid="18" name="MSIP_Label_f42aa342-8706-4288-bd11-ebb85995028c_SetDate">
    <vt:lpwstr>2017-10-18T09:59:02.5012607-06:00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